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7102475" cy="93884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62A0E-4CBC-459C-AD73-E9C054A5571C}" v="57" dt="2026-03-14T20:25:51.291"/>
    <p1510:client id="{3C9E736A-F9D7-4128-80AF-CFF0BF1CA147}" v="35" dt="2026-03-15T04:32:30.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26" autoAdjust="0"/>
  </p:normalViewPr>
  <p:slideViewPr>
    <p:cSldViewPr snapToGrid="0" snapToObjects="1" showGuides="1">
      <p:cViewPr>
        <p:scale>
          <a:sx n="20" d="100"/>
          <a:sy n="20" d="100"/>
        </p:scale>
        <p:origin x="1258" y="-69"/>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158C5BC-9A70-462C-B28D-9600239EAC64}" type="datetimeFigureOut">
              <a:rPr lang="en-US" smtClean="0"/>
              <a:pPr/>
              <a:t>3/14/2026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6CC2317-6751-4CD4-9995-8782DD78E936}" type="datetimeFigureOut">
              <a:rPr lang="en-US" smtClean="0"/>
              <a:pPr/>
              <a:t>3/14/2026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edge.sitecorecloud.io/americancoldf5f-acrorgf92a-productioncb02-3650/media/ACR/Files/RADS/LI-RADS/CEUS-LI-RADS-2017-Core.pdf" TargetMode="External"/><Relationship Id="rId7" Type="http://schemas.openxmlformats.org/officeDocument/2006/relationships/hyperlink" Target="https://blog.radiology.virginia.edu/contrast-ultrasound-what-its-used-for-and-4-key-advantage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researchgate.net/publication/369050744_Role_of_Sonazoid_enhanced_ultrasound_assistant_laparoscopic_radiofrequency_ablation_in_treating_liver_malignancy-A_single-center_retrospective_cohort_study" TargetMode="External"/><Relationship Id="rId5" Type="http://schemas.openxmlformats.org/officeDocument/2006/relationships/hyperlink" Target="https://www.auntminnie.com/clinical-news/ultrasound/article/15634124/ceus-with-perfluorobutane-improves-hcc-diagnosis"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radiologyinfo.org/en/info/contrast-enhanced-ultrasou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C1303-1DE5-CCB7-35EC-B926DE413C52}"/>
              </a:ext>
            </a:extLst>
          </p:cNvPr>
          <p:cNvSpPr>
            <a:spLocks noGrp="1"/>
          </p:cNvSpPr>
          <p:nvPr>
            <p:ph type="body" sz="quarter" idx="10"/>
          </p:nvPr>
        </p:nvSpPr>
        <p:spPr>
          <a:xfrm>
            <a:off x="447538" y="6636183"/>
            <a:ext cx="10056813" cy="5309123"/>
          </a:xfrm>
        </p:spPr>
        <p:txBody>
          <a:bodyPr/>
          <a:lstStyle/>
          <a:p>
            <a:pPr marL="342900" indent="-342900">
              <a:buFont typeface="Arial" panose="020B0604020202020204" pitchFamily="34" charset="0"/>
              <a:buChar char="•"/>
            </a:pPr>
            <a:r>
              <a:rPr lang="en-US" dirty="0"/>
              <a:t>Contrast-Enhanced Ultrasound (CEUS) uses an injected contrast agent to increase the reflectivity of flowing blood in ultrasound images. </a:t>
            </a:r>
          </a:p>
          <a:p>
            <a:pPr marL="342900" indent="-342900">
              <a:buFont typeface="Arial" panose="020B0604020202020204" pitchFamily="34" charset="0"/>
              <a:buChar char="•"/>
            </a:pPr>
            <a:r>
              <a:rPr lang="en-US" dirty="0"/>
              <a:t>The contrast agents consist of tiny gas-filled microspheres (microbubbles) that respond to ultrasound waves non-linearly, generating harmonic frequencies that can be captured by the receiver. </a:t>
            </a:r>
            <a:r>
              <a:rPr lang="en-US" baseline="30000" dirty="0"/>
              <a:t>1</a:t>
            </a:r>
            <a:endParaRPr lang="en-US" dirty="0"/>
          </a:p>
          <a:p>
            <a:pPr marL="342900" indent="-342900">
              <a:buFont typeface="Arial" panose="020B0604020202020204" pitchFamily="34" charset="0"/>
              <a:buChar char="•"/>
            </a:pPr>
            <a:r>
              <a:rPr lang="en-US" dirty="0"/>
              <a:t>As early as 1968, this approach was reported by cardiac sonographers and was refined to be used in general circulation by Japanese sonographers in the late 1980s. </a:t>
            </a:r>
          </a:p>
          <a:p>
            <a:pPr marL="342900" indent="-342900">
              <a:buFont typeface="Arial" panose="020B0604020202020204" pitchFamily="34" charset="0"/>
              <a:buChar char="•"/>
            </a:pPr>
            <a:r>
              <a:rPr lang="en-US" dirty="0"/>
              <a:t>CEUS was first granted regulatory approval in Europe in the early 1990s and has been widespread for non-cardiac applications – particularly in the diagnosis of focal liver lesions (FLL), for decades outside of the United States. </a:t>
            </a:r>
            <a:r>
              <a:rPr lang="en-US" baseline="30000" dirty="0"/>
              <a:t>2</a:t>
            </a:r>
            <a:endParaRPr lang="en-US" dirty="0"/>
          </a:p>
        </p:txBody>
      </p:sp>
      <p:sp>
        <p:nvSpPr>
          <p:cNvPr id="3" name="Text Placeholder 2">
            <a:extLst>
              <a:ext uri="{FF2B5EF4-FFF2-40B4-BE49-F238E27FC236}">
                <a16:creationId xmlns:a16="http://schemas.microsoft.com/office/drawing/2014/main" id="{F74E48AA-C109-CDFE-28C5-AEF4D2F0A937}"/>
              </a:ext>
            </a:extLst>
          </p:cNvPr>
          <p:cNvSpPr>
            <a:spLocks noGrp="1"/>
          </p:cNvSpPr>
          <p:nvPr>
            <p:ph type="body" sz="quarter" idx="11"/>
          </p:nvPr>
        </p:nvSpPr>
        <p:spPr>
          <a:xfrm>
            <a:off x="252541" y="5947273"/>
            <a:ext cx="10048875" cy="754045"/>
          </a:xfrm>
        </p:spPr>
        <p:txBody>
          <a:bodyPr/>
          <a:lstStyle/>
          <a:p>
            <a:r>
              <a:rPr lang="en-US" dirty="0"/>
              <a:t>What is Contrast-Enhanced Ultrasound?</a:t>
            </a:r>
          </a:p>
        </p:txBody>
      </p:sp>
      <p:sp>
        <p:nvSpPr>
          <p:cNvPr id="4" name="Text Placeholder 3">
            <a:extLst>
              <a:ext uri="{FF2B5EF4-FFF2-40B4-BE49-F238E27FC236}">
                <a16:creationId xmlns:a16="http://schemas.microsoft.com/office/drawing/2014/main" id="{24DA1989-17C6-4756-598C-3A4A076F9929}"/>
              </a:ext>
            </a:extLst>
          </p:cNvPr>
          <p:cNvSpPr>
            <a:spLocks noGrp="1"/>
          </p:cNvSpPr>
          <p:nvPr>
            <p:ph type="body" sz="quarter" idx="20"/>
          </p:nvPr>
        </p:nvSpPr>
        <p:spPr>
          <a:xfrm>
            <a:off x="422908" y="12044989"/>
            <a:ext cx="10050462" cy="754045"/>
          </a:xfrm>
        </p:spPr>
        <p:txBody>
          <a:bodyPr/>
          <a:lstStyle/>
          <a:p>
            <a:r>
              <a:rPr lang="en-US" dirty="0"/>
              <a:t>Why use CEUS for FLL?</a:t>
            </a:r>
          </a:p>
        </p:txBody>
      </p:sp>
      <p:sp>
        <p:nvSpPr>
          <p:cNvPr id="5" name="Text Placeholder 4">
            <a:extLst>
              <a:ext uri="{FF2B5EF4-FFF2-40B4-BE49-F238E27FC236}">
                <a16:creationId xmlns:a16="http://schemas.microsoft.com/office/drawing/2014/main" id="{659E8E82-18EA-5158-78E1-3E78DB9BF3DD}"/>
              </a:ext>
            </a:extLst>
          </p:cNvPr>
          <p:cNvSpPr>
            <a:spLocks noGrp="1"/>
          </p:cNvSpPr>
          <p:nvPr>
            <p:ph type="body" sz="quarter" idx="21"/>
          </p:nvPr>
        </p:nvSpPr>
        <p:spPr>
          <a:xfrm>
            <a:off x="10811054" y="4640910"/>
            <a:ext cx="10048874" cy="8217612"/>
          </a:xfrm>
        </p:spPr>
        <p:txBody>
          <a:bodyPr/>
          <a:lstStyle/>
          <a:p>
            <a:pPr marL="342900" indent="-342900">
              <a:buFont typeface="Arial" panose="020B0604020202020204" pitchFamily="34" charset="0"/>
              <a:buChar char="•"/>
            </a:pPr>
            <a:r>
              <a:rPr lang="en-US" sz="2800" dirty="0"/>
              <a:t>The agents currently available in the United States for liver imaging are the second-generation contrast agents from </a:t>
            </a:r>
            <a:r>
              <a:rPr lang="en-US" sz="2800" dirty="0" err="1"/>
              <a:t>SonoVue</a:t>
            </a:r>
            <a:r>
              <a:rPr lang="en-US" sz="2800" dirty="0"/>
              <a:t>/</a:t>
            </a:r>
            <a:r>
              <a:rPr lang="en-US" sz="2800" dirty="0" err="1"/>
              <a:t>Lumason</a:t>
            </a:r>
            <a:r>
              <a:rPr lang="en-US" sz="2800" dirty="0"/>
              <a:t> and Definity/</a:t>
            </a:r>
            <a:r>
              <a:rPr lang="en-US" sz="2800" dirty="0" err="1"/>
              <a:t>Luminity</a:t>
            </a:r>
            <a:r>
              <a:rPr lang="en-US" sz="2800" dirty="0"/>
              <a:t>. </a:t>
            </a:r>
            <a:r>
              <a:rPr lang="en-US" sz="2800" baseline="30000" dirty="0"/>
              <a:t>9</a:t>
            </a:r>
            <a:endParaRPr lang="en-US" sz="2800" dirty="0"/>
          </a:p>
          <a:p>
            <a:pPr marL="342900" indent="-342900">
              <a:buFont typeface="Arial" panose="020B0604020202020204" pitchFamily="34" charset="0"/>
              <a:buChar char="•"/>
            </a:pPr>
            <a:r>
              <a:rPr lang="en-US" sz="2800" dirty="0"/>
              <a:t>Because the microbubbles are strictly intravascular, the agents are typically smaller than 7 micrometers so that they can flow smoothly through capillary beds. </a:t>
            </a:r>
            <a:r>
              <a:rPr lang="en-US" sz="2800" baseline="30000" dirty="0"/>
              <a:t>9</a:t>
            </a:r>
            <a:endParaRPr lang="en-US" sz="2800" dirty="0"/>
          </a:p>
          <a:p>
            <a:pPr marL="342900" indent="-342900">
              <a:buFont typeface="Arial" panose="020B0604020202020204" pitchFamily="34" charset="0"/>
              <a:buChar char="•"/>
            </a:pPr>
            <a:r>
              <a:rPr lang="en-US" sz="2800" dirty="0"/>
              <a:t>When focusing on liver lesions, the entire liver should be swept through before contrast administration to screen for lesions or other types of pathology that could be present. </a:t>
            </a:r>
            <a:r>
              <a:rPr lang="en-US" sz="2800" baseline="30000" dirty="0"/>
              <a:t>11</a:t>
            </a:r>
            <a:endParaRPr lang="en-US" sz="2800" dirty="0"/>
          </a:p>
          <a:p>
            <a:pPr marL="342900" indent="-342900">
              <a:buFont typeface="Arial" panose="020B0604020202020204" pitchFamily="34" charset="0"/>
              <a:buChar char="•"/>
            </a:pPr>
            <a:r>
              <a:rPr lang="en-US" sz="2800" dirty="0"/>
              <a:t>The ultrasound contrast is administered by an IV, then a saline flush is administered. </a:t>
            </a:r>
            <a:r>
              <a:rPr lang="en-US" sz="2800" baseline="30000" dirty="0"/>
              <a:t>9</a:t>
            </a:r>
            <a:endParaRPr lang="en-US" sz="2800" dirty="0"/>
          </a:p>
          <a:p>
            <a:pPr marL="342900" indent="-342900">
              <a:buFont typeface="Arial" panose="020B0604020202020204" pitchFamily="34" charset="0"/>
              <a:buChar char="•"/>
            </a:pPr>
            <a:r>
              <a:rPr lang="en-US" sz="2800" dirty="0"/>
              <a:t>Times should be recorded with each image taken, starting at the time the microbubbles appear on the display to around 30-45 seconds after that to capture the peak arterial phase. </a:t>
            </a:r>
            <a:r>
              <a:rPr lang="en-US" sz="2800" baseline="30000" dirty="0"/>
              <a:t>9</a:t>
            </a:r>
            <a:endParaRPr lang="en-US" sz="2800" dirty="0"/>
          </a:p>
          <a:p>
            <a:pPr marL="342900" indent="-342900">
              <a:buFont typeface="Arial" panose="020B0604020202020204" pitchFamily="34" charset="0"/>
              <a:buChar char="•"/>
            </a:pPr>
            <a:r>
              <a:rPr lang="en-US" sz="2800" dirty="0"/>
              <a:t>To assess for lesion washout, intermittent scanning should be done every 30 seconds for up to 5 minutes after the initial injection. </a:t>
            </a:r>
            <a:r>
              <a:rPr lang="en-US" sz="2800" baseline="30000" dirty="0"/>
              <a:t>11</a:t>
            </a:r>
            <a:endParaRPr lang="en-US" sz="2800" dirty="0"/>
          </a:p>
        </p:txBody>
      </p:sp>
      <p:sp>
        <p:nvSpPr>
          <p:cNvPr id="6" name="Text Placeholder 5">
            <a:extLst>
              <a:ext uri="{FF2B5EF4-FFF2-40B4-BE49-F238E27FC236}">
                <a16:creationId xmlns:a16="http://schemas.microsoft.com/office/drawing/2014/main" id="{063A0099-46BA-D312-6697-1473735C94C7}"/>
              </a:ext>
            </a:extLst>
          </p:cNvPr>
          <p:cNvSpPr>
            <a:spLocks noGrp="1"/>
          </p:cNvSpPr>
          <p:nvPr>
            <p:ph type="body" sz="quarter" idx="22"/>
          </p:nvPr>
        </p:nvSpPr>
        <p:spPr>
          <a:xfrm>
            <a:off x="10703995" y="4029486"/>
            <a:ext cx="10048875" cy="754045"/>
          </a:xfrm>
        </p:spPr>
        <p:txBody>
          <a:bodyPr/>
          <a:lstStyle/>
          <a:p>
            <a:r>
              <a:rPr lang="en-US" dirty="0"/>
              <a:t>Materials, Technique, and Procedure </a:t>
            </a:r>
          </a:p>
        </p:txBody>
      </p:sp>
      <p:sp>
        <p:nvSpPr>
          <p:cNvPr id="7" name="Text Placeholder 6">
            <a:extLst>
              <a:ext uri="{FF2B5EF4-FFF2-40B4-BE49-F238E27FC236}">
                <a16:creationId xmlns:a16="http://schemas.microsoft.com/office/drawing/2014/main" id="{36EA7347-187D-AFAB-33B9-442B8D570FD0}"/>
              </a:ext>
            </a:extLst>
          </p:cNvPr>
          <p:cNvSpPr>
            <a:spLocks noGrp="1"/>
          </p:cNvSpPr>
          <p:nvPr>
            <p:ph type="body" sz="quarter" idx="23"/>
          </p:nvPr>
        </p:nvSpPr>
        <p:spPr>
          <a:xfrm>
            <a:off x="20752871" y="8062196"/>
            <a:ext cx="11504372" cy="5957822"/>
          </a:xfrm>
        </p:spPr>
        <p:txBody>
          <a:bodyPr/>
          <a:lstStyle/>
          <a:p>
            <a:r>
              <a:rPr lang="en-US" sz="2800" dirty="0"/>
              <a:t>The observed contrast phases and findings are similar to CT:</a:t>
            </a:r>
          </a:p>
          <a:p>
            <a:pPr marL="457200" indent="-457200" fontAlgn="base">
              <a:buFont typeface="+mj-lt"/>
              <a:buAutoNum type="arabicPeriod"/>
            </a:pPr>
            <a:r>
              <a:rPr lang="en-US" sz="2800" dirty="0"/>
              <a:t>Arterial phase: ~10sec to ~45sec</a:t>
            </a:r>
          </a:p>
          <a:p>
            <a:r>
              <a:rPr lang="en-US" sz="2800" dirty="0"/>
              <a:t>    - Demonstrates the lesion’s uptake of blood from the hepatic arteries</a:t>
            </a:r>
          </a:p>
          <a:p>
            <a:r>
              <a:rPr lang="en-US" sz="2800" dirty="0"/>
              <a:t>2.   Portal venous phase:  ~45sec to ~120sec</a:t>
            </a:r>
          </a:p>
          <a:p>
            <a:r>
              <a:rPr lang="en-US" sz="2800" dirty="0"/>
              <a:t>    - Demonstrates the lesion’s uptake of blood from the portal venous system</a:t>
            </a:r>
          </a:p>
          <a:p>
            <a:pPr fontAlgn="base"/>
            <a:r>
              <a:rPr lang="en-US" sz="2800" dirty="0"/>
              <a:t>3.   Late phase: ~120sec till the clearance of blood</a:t>
            </a:r>
          </a:p>
          <a:p>
            <a:r>
              <a:rPr lang="en-US" sz="2800" dirty="0"/>
              <a:t>    - Demonstrates blood drainage from lesion</a:t>
            </a:r>
            <a:r>
              <a:rPr lang="en-US" sz="2800" baseline="30000" dirty="0"/>
              <a:t>5</a:t>
            </a:r>
            <a:endParaRPr lang="en-US" sz="2800" dirty="0"/>
          </a:p>
          <a:p>
            <a:br>
              <a:rPr lang="en-US" sz="2800" dirty="0"/>
            </a:br>
            <a:r>
              <a:rPr lang="en-US" sz="2800" dirty="0"/>
              <a:t>Benign lesions are usually </a:t>
            </a:r>
            <a:r>
              <a:rPr lang="en-US" sz="2800" b="1" dirty="0"/>
              <a:t>isovascular</a:t>
            </a:r>
            <a:r>
              <a:rPr lang="en-US" sz="2800" dirty="0"/>
              <a:t>, demonstrating similar uptake and washout to surrounding hepatic tissue. Malignant tissues often demonstrate </a:t>
            </a:r>
            <a:r>
              <a:rPr lang="en-US" sz="2800" b="1" dirty="0"/>
              <a:t>hypervascular</a:t>
            </a:r>
            <a:r>
              <a:rPr lang="en-US" sz="2800" dirty="0"/>
              <a:t> uptake and rapid venous washout.</a:t>
            </a:r>
            <a:r>
              <a:rPr lang="en-US" sz="2800" baseline="30000" dirty="0"/>
              <a:t>11</a:t>
            </a:r>
            <a:endParaRPr lang="en-US" sz="2800" dirty="0"/>
          </a:p>
        </p:txBody>
      </p:sp>
      <p:sp>
        <p:nvSpPr>
          <p:cNvPr id="8" name="Text Placeholder 7">
            <a:extLst>
              <a:ext uri="{FF2B5EF4-FFF2-40B4-BE49-F238E27FC236}">
                <a16:creationId xmlns:a16="http://schemas.microsoft.com/office/drawing/2014/main" id="{C48402D6-EF31-2322-E97A-E0A97B2231B6}"/>
              </a:ext>
            </a:extLst>
          </p:cNvPr>
          <p:cNvSpPr>
            <a:spLocks noGrp="1"/>
          </p:cNvSpPr>
          <p:nvPr>
            <p:ph type="body" sz="quarter" idx="24"/>
          </p:nvPr>
        </p:nvSpPr>
        <p:spPr>
          <a:xfrm>
            <a:off x="22307483" y="7531378"/>
            <a:ext cx="10058400" cy="754045"/>
          </a:xfrm>
        </p:spPr>
        <p:txBody>
          <a:bodyPr/>
          <a:lstStyle/>
          <a:p>
            <a:r>
              <a:rPr lang="en-US" dirty="0"/>
              <a:t>Findings </a:t>
            </a:r>
          </a:p>
        </p:txBody>
      </p:sp>
      <p:sp>
        <p:nvSpPr>
          <p:cNvPr id="9" name="Text Placeholder 8">
            <a:extLst>
              <a:ext uri="{FF2B5EF4-FFF2-40B4-BE49-F238E27FC236}">
                <a16:creationId xmlns:a16="http://schemas.microsoft.com/office/drawing/2014/main" id="{D4CD7ED2-F738-99D6-2390-9C7795BBDDB4}"/>
              </a:ext>
            </a:extLst>
          </p:cNvPr>
          <p:cNvSpPr>
            <a:spLocks noGrp="1"/>
          </p:cNvSpPr>
          <p:nvPr>
            <p:ph type="body" sz="quarter" idx="25"/>
          </p:nvPr>
        </p:nvSpPr>
        <p:spPr>
          <a:xfrm>
            <a:off x="11217003" y="23014060"/>
            <a:ext cx="10047018" cy="754045"/>
          </a:xfrm>
        </p:spPr>
        <p:txBody>
          <a:bodyPr/>
          <a:lstStyle/>
          <a:p>
            <a:r>
              <a:rPr lang="en-US" dirty="0"/>
              <a:t>Limitations to CEUS</a:t>
            </a:r>
          </a:p>
        </p:txBody>
      </p:sp>
      <p:sp>
        <p:nvSpPr>
          <p:cNvPr id="10" name="Text Placeholder 9">
            <a:extLst>
              <a:ext uri="{FF2B5EF4-FFF2-40B4-BE49-F238E27FC236}">
                <a16:creationId xmlns:a16="http://schemas.microsoft.com/office/drawing/2014/main" id="{0180B9A4-A79E-3F9C-FD01-66FF5869AB1E}"/>
              </a:ext>
            </a:extLst>
          </p:cNvPr>
          <p:cNvSpPr>
            <a:spLocks noGrp="1"/>
          </p:cNvSpPr>
          <p:nvPr>
            <p:ph type="body" sz="quarter" idx="26"/>
          </p:nvPr>
        </p:nvSpPr>
        <p:spPr>
          <a:xfrm>
            <a:off x="12034356" y="23877835"/>
            <a:ext cx="10047018" cy="8593099"/>
          </a:xfrm>
        </p:spPr>
        <p:txBody>
          <a:bodyPr/>
          <a:lstStyle/>
          <a:p>
            <a:pPr marL="342900" indent="-342900">
              <a:buFont typeface="Arial" panose="020B0604020202020204" pitchFamily="34" charset="0"/>
              <a:buChar char="•"/>
            </a:pPr>
            <a:r>
              <a:rPr lang="en-US" sz="2800" dirty="0"/>
              <a:t>CEUS can be limited by body habitus just like other forms of transabdominal ultrasound. </a:t>
            </a:r>
            <a:r>
              <a:rPr lang="en-US" sz="2800" baseline="30000" dirty="0"/>
              <a:t>9</a:t>
            </a:r>
            <a:endParaRPr lang="en-US" sz="2800" dirty="0"/>
          </a:p>
          <a:p>
            <a:pPr marL="342900" indent="-342900">
              <a:buFont typeface="Arial" panose="020B0604020202020204" pitchFamily="34" charset="0"/>
              <a:buChar char="•"/>
            </a:pPr>
            <a:r>
              <a:rPr lang="en-US" sz="2800" dirty="0"/>
              <a:t>Other limitations found in utilizing the CEUS method to assess and diagnose liver lesions are typically the same when it comes to ultrasound and all imaging modalities: technique, experience, and in the case of CEUS – understanding the physics of microbubbles and how different settings in ultrasound can be affected by the microbubbles’ signal. </a:t>
            </a:r>
            <a:r>
              <a:rPr lang="en-US" sz="2800" baseline="30000" dirty="0"/>
              <a:t>10</a:t>
            </a:r>
            <a:endParaRPr lang="en-US" sz="2800" dirty="0"/>
          </a:p>
          <a:p>
            <a:pPr marL="342900" indent="-342900">
              <a:buFont typeface="Arial" panose="020B0604020202020204" pitchFamily="34" charset="0"/>
              <a:buChar char="•"/>
            </a:pPr>
            <a:r>
              <a:rPr lang="en-US" sz="2800" dirty="0"/>
              <a:t>Because of the real-time nature of CEUS, multiple lesions in different planes of view cannot be imaged simultaneously. However, the half-life of the contrast agents is short, and multiple doses can be administered in a single exam. </a:t>
            </a:r>
            <a:r>
              <a:rPr lang="en-US" sz="2800" baseline="30000" dirty="0"/>
              <a:t>9,11</a:t>
            </a:r>
            <a:endParaRPr lang="en-US" sz="2800" dirty="0"/>
          </a:p>
          <a:p>
            <a:pPr marL="342900" indent="-342900">
              <a:buFont typeface="Arial" panose="020B0604020202020204" pitchFamily="34" charset="0"/>
              <a:buChar char="•"/>
            </a:pPr>
            <a:r>
              <a:rPr lang="en-US" sz="2800" dirty="0"/>
              <a:t>Allergic reactions are rare, but resuscitation equipment and trained personnel must be available during CEUS exams. </a:t>
            </a:r>
            <a:r>
              <a:rPr lang="en-US" sz="2800" baseline="30000" dirty="0"/>
              <a:t>12</a:t>
            </a:r>
            <a:endParaRPr lang="en-US" sz="2800" dirty="0"/>
          </a:p>
          <a:p>
            <a:pPr marL="342900" indent="-342900">
              <a:buFont typeface="Arial" panose="020B0604020202020204" pitchFamily="34" charset="0"/>
              <a:buChar char="•"/>
            </a:pPr>
            <a:r>
              <a:rPr lang="en-US" sz="2800" dirty="0"/>
              <a:t>CEUS imaging required the installation of contrast-specific software, which is offered by many ultrasound vendors including GE, Phillips, and Siemens. </a:t>
            </a:r>
            <a:r>
              <a:rPr lang="en-US" sz="2800" baseline="30000" dirty="0"/>
              <a:t>13</a:t>
            </a:r>
            <a:endParaRPr lang="en-US" sz="2800" dirty="0"/>
          </a:p>
          <a:p>
            <a:endParaRPr lang="en-US" dirty="0"/>
          </a:p>
        </p:txBody>
      </p:sp>
      <p:sp>
        <p:nvSpPr>
          <p:cNvPr id="11" name="Text Placeholder 10">
            <a:extLst>
              <a:ext uri="{FF2B5EF4-FFF2-40B4-BE49-F238E27FC236}">
                <a16:creationId xmlns:a16="http://schemas.microsoft.com/office/drawing/2014/main" id="{A68D994D-7143-303F-703F-D163944C4783}"/>
              </a:ext>
            </a:extLst>
          </p:cNvPr>
          <p:cNvSpPr>
            <a:spLocks noGrp="1"/>
          </p:cNvSpPr>
          <p:nvPr>
            <p:ph type="body" sz="quarter" idx="27"/>
          </p:nvPr>
        </p:nvSpPr>
        <p:spPr>
          <a:xfrm>
            <a:off x="33102222" y="7686634"/>
            <a:ext cx="11003093" cy="754045"/>
          </a:xfrm>
        </p:spPr>
        <p:txBody>
          <a:bodyPr/>
          <a:lstStyle/>
          <a:p>
            <a:r>
              <a:rPr lang="en-US" dirty="0"/>
              <a:t>References </a:t>
            </a:r>
          </a:p>
        </p:txBody>
      </p:sp>
      <p:sp>
        <p:nvSpPr>
          <p:cNvPr id="12" name="Text Placeholder 11">
            <a:extLst>
              <a:ext uri="{FF2B5EF4-FFF2-40B4-BE49-F238E27FC236}">
                <a16:creationId xmlns:a16="http://schemas.microsoft.com/office/drawing/2014/main" id="{BD247EC9-161A-F23C-A552-F571A37ADC05}"/>
              </a:ext>
            </a:extLst>
          </p:cNvPr>
          <p:cNvSpPr>
            <a:spLocks noGrp="1"/>
          </p:cNvSpPr>
          <p:nvPr>
            <p:ph type="body" sz="quarter" idx="28"/>
          </p:nvPr>
        </p:nvSpPr>
        <p:spPr>
          <a:xfrm>
            <a:off x="32671081" y="8316325"/>
            <a:ext cx="11220119" cy="25650077"/>
          </a:xfrm>
        </p:spPr>
        <p:txBody>
          <a:bodyPr/>
          <a:lstStyle/>
          <a:p>
            <a:r>
              <a:rPr lang="en-US" sz="2200" dirty="0"/>
              <a:t>1.Edelman SK. </a:t>
            </a:r>
            <a:r>
              <a:rPr lang="en-US" sz="2200" i="1" dirty="0"/>
              <a:t>Understanding Ultrasound Physics</a:t>
            </a:r>
            <a:r>
              <a:rPr lang="en-US" sz="2200" dirty="0"/>
              <a:t>. 4th ed. ESP Ultrasound; 2012.</a:t>
            </a:r>
          </a:p>
          <a:p>
            <a:r>
              <a:rPr lang="en-US" sz="2200" dirty="0"/>
              <a:t>2.Dietrich CF, Albrecht T, Becher H, et al. History of contrast enhanced ultrasound (CEUS). </a:t>
            </a:r>
            <a:r>
              <a:rPr lang="en-US" sz="2200" i="1" dirty="0"/>
              <a:t>Med </a:t>
            </a:r>
            <a:r>
              <a:rPr lang="en-US" sz="2200" i="1" dirty="0" err="1"/>
              <a:t>Ultrason</a:t>
            </a:r>
            <a:r>
              <a:rPr lang="en-US" sz="2200" dirty="0"/>
              <a:t>. 2024;26(4):405-416. </a:t>
            </a:r>
            <a:r>
              <a:rPr lang="en-US" sz="2200" dirty="0" err="1"/>
              <a:t>doi:https</a:t>
            </a:r>
            <a:r>
              <a:rPr lang="en-US" sz="2200" dirty="0"/>
              <a:t>://doi.org/10.11152/mu-4366</a:t>
            </a:r>
          </a:p>
          <a:p>
            <a:r>
              <a:rPr lang="en-US" sz="2200" dirty="0"/>
              <a:t>3.Chammas MC, </a:t>
            </a:r>
            <a:r>
              <a:rPr lang="en-US" sz="2200" dirty="0" err="1"/>
              <a:t>Bordini</a:t>
            </a:r>
            <a:r>
              <a:rPr lang="en-US" sz="2200" dirty="0"/>
              <a:t> A. Contrast-enhanced ultrasound (CEUS) for evaluation of main malignant focal lesions. </a:t>
            </a:r>
            <a:r>
              <a:rPr lang="en-US" sz="2200" i="1" dirty="0"/>
              <a:t>Ultrasonography</a:t>
            </a:r>
            <a:r>
              <a:rPr lang="en-US" sz="2200" dirty="0"/>
              <a:t>. 2022;41(1):4-24. </a:t>
            </a:r>
            <a:r>
              <a:rPr lang="en-US" sz="2200" dirty="0" err="1"/>
              <a:t>doi:https</a:t>
            </a:r>
            <a:r>
              <a:rPr lang="en-US" sz="2200" dirty="0"/>
              <a:t>://doi.org/10.14366/usg.21001</a:t>
            </a:r>
          </a:p>
          <a:p>
            <a:r>
              <a:rPr lang="en-US" sz="2200" dirty="0"/>
              <a:t>4.Morel DR, Schwieger IM, Höhn L, et al. Human Pharmacokinetics and Safety Evaluation of </a:t>
            </a:r>
            <a:r>
              <a:rPr lang="en-US" sz="2200" dirty="0" err="1"/>
              <a:t>SonoVueTM</a:t>
            </a:r>
            <a:r>
              <a:rPr lang="en-US" sz="2200" dirty="0"/>
              <a:t>, a New Contrast Agent for Ultrasound Imaging. </a:t>
            </a:r>
            <a:r>
              <a:rPr lang="en-US" sz="2200" i="1" dirty="0"/>
              <a:t>Invest </a:t>
            </a:r>
            <a:r>
              <a:rPr lang="en-US" sz="2200" i="1" dirty="0" err="1"/>
              <a:t>Radiol</a:t>
            </a:r>
            <a:r>
              <a:rPr lang="en-US" sz="2200" dirty="0"/>
              <a:t>. 2000;35(1):80-80. </a:t>
            </a:r>
            <a:r>
              <a:rPr lang="en-US" sz="2200" dirty="0" err="1"/>
              <a:t>doi:https</a:t>
            </a:r>
            <a:r>
              <a:rPr lang="en-US" sz="2200" dirty="0"/>
              <a:t>://doi.org/10.1097/00004424-200001000-00009</a:t>
            </a:r>
          </a:p>
          <a:p>
            <a:r>
              <a:rPr lang="en-US" sz="2200" dirty="0"/>
              <a:t>5.Dietrich CF, Nolsøe CP, Barr RG, et al. Guidelines and Good Clinical Practice Recommendations for Contrast-Enhanced Ultrasound (CEUS) in the Liver–Update 2020 WFUMB in Cooperation with EFSUMB, AFSUMB, AIUM, and FLAUS. </a:t>
            </a:r>
            <a:r>
              <a:rPr lang="en-US" sz="2200" i="1" dirty="0"/>
              <a:t>Ultrasound Med Biol</a:t>
            </a:r>
            <a:r>
              <a:rPr lang="en-US" sz="2200" dirty="0"/>
              <a:t>. 2020;46(10):2579-2604. </a:t>
            </a:r>
            <a:r>
              <a:rPr lang="en-US" sz="2200" dirty="0" err="1"/>
              <a:t>doi:https</a:t>
            </a:r>
            <a:r>
              <a:rPr lang="en-US" sz="2200" dirty="0"/>
              <a:t>://doi.org/10.1016/j.ultrasmedbio.2020.04.030</a:t>
            </a:r>
          </a:p>
          <a:p>
            <a:r>
              <a:rPr lang="en-US" sz="2200" dirty="0"/>
              <a:t>6.Jo PC, Jang HJ, Burns PN, Burak KW, Kim TK, Wilson SR. Integration of Contrast-enhanced US into a Multimodality Approach to Imaging of Nodules in a Cirrhotic Liver: How I Do It. </a:t>
            </a:r>
            <a:r>
              <a:rPr lang="en-US" sz="2200" i="1" dirty="0"/>
              <a:t>Radiology</a:t>
            </a:r>
            <a:r>
              <a:rPr lang="en-US" sz="2200" dirty="0"/>
              <a:t>. 2017;282(2):317-331. </a:t>
            </a:r>
            <a:r>
              <a:rPr lang="en-US" sz="2200" dirty="0" err="1"/>
              <a:t>doi:https</a:t>
            </a:r>
            <a:r>
              <a:rPr lang="en-US" sz="2200" dirty="0"/>
              <a:t>://doi.org/10.1148/radiol.2016151732</a:t>
            </a:r>
          </a:p>
          <a:p>
            <a:r>
              <a:rPr lang="en-US" sz="2200" dirty="0"/>
              <a:t>7.Streb JW, </a:t>
            </a:r>
            <a:r>
              <a:rPr lang="en-US" sz="2200" dirty="0" err="1"/>
              <a:t>Tchelepi</a:t>
            </a:r>
            <a:r>
              <a:rPr lang="en-US" sz="2200" dirty="0"/>
              <a:t> H, Malhi H, </a:t>
            </a:r>
            <a:r>
              <a:rPr lang="en-US" sz="2200" dirty="0" err="1"/>
              <a:t>Deurdulian</a:t>
            </a:r>
            <a:r>
              <a:rPr lang="en-US" sz="2200" dirty="0"/>
              <a:t> C, Grant EG. Retrospective Analysis of Contrast-enhanced Ultrasonography Effectiveness in Reducing Time to Diagnosis and Imaging-related Expenditures at a Single Large United States County Hospital. </a:t>
            </a:r>
            <a:r>
              <a:rPr lang="en-US" sz="2200" i="1" dirty="0"/>
              <a:t>Ultrasound Q</a:t>
            </a:r>
            <a:r>
              <a:rPr lang="en-US" sz="2200" dirty="0"/>
              <a:t>. 2019;35(2):99-102. </a:t>
            </a:r>
            <a:r>
              <a:rPr lang="en-US" sz="2200" dirty="0" err="1"/>
              <a:t>doi:https</a:t>
            </a:r>
            <a:r>
              <a:rPr lang="en-US" sz="2200" dirty="0"/>
              <a:t>://doi.org/10.1097/ruq.0000000000000375</a:t>
            </a:r>
          </a:p>
          <a:p>
            <a:r>
              <a:rPr lang="en-US" sz="2200" dirty="0"/>
              <a:t>8.Merkle EM, Bamberg F, </a:t>
            </a:r>
            <a:r>
              <a:rPr lang="en-US" sz="2200" dirty="0" err="1"/>
              <a:t>Vosshenrich</a:t>
            </a:r>
            <a:r>
              <a:rPr lang="en-US" sz="2200" dirty="0"/>
              <a:t> J. The Impact of Modern Imaging Techniques on Carbon Footprints: Relevance and Outlook. </a:t>
            </a:r>
            <a:r>
              <a:rPr lang="en-US" sz="2200" i="1" dirty="0" err="1"/>
              <a:t>Eur</a:t>
            </a:r>
            <a:r>
              <a:rPr lang="en-US" sz="2200" i="1" dirty="0"/>
              <a:t> </a:t>
            </a:r>
            <a:r>
              <a:rPr lang="en-US" sz="2200" i="1" dirty="0" err="1"/>
              <a:t>Urol</a:t>
            </a:r>
            <a:r>
              <a:rPr lang="en-US" sz="2200" i="1" dirty="0"/>
              <a:t> Focus</a:t>
            </a:r>
            <a:r>
              <a:rPr lang="en-US" sz="2200" dirty="0"/>
              <a:t>. 2023;9(6). </a:t>
            </a:r>
            <a:r>
              <a:rPr lang="en-US" sz="2200" dirty="0" err="1"/>
              <a:t>doi:https</a:t>
            </a:r>
            <a:r>
              <a:rPr lang="en-US" sz="2200" dirty="0"/>
              <a:t>://doi.org/10.1016/j.euf.2023.09.009</a:t>
            </a:r>
          </a:p>
          <a:p>
            <a:r>
              <a:rPr lang="en-US" sz="2200" dirty="0"/>
              <a:t>9.Radiological Society of North America (RSNA), American College of Radiology (ACR), American Society of Radiologic Technologists (ASRT). Abdominal Contrast Enhanced Ultrasound (CEUS). Radiologyinfo.org. Published September 23, 2024. Accessed March 13, 2026. https://www.radiologyinfo.org/en/info/contrast-enhanced-ultrasound</a:t>
            </a:r>
          </a:p>
          <a:p>
            <a:r>
              <a:rPr lang="en-US" sz="2200" dirty="0"/>
              <a:t>10.Pang EHT, Chan A, Ho SG, Harris AC. Contrast-Enhanced Ultrasound of the Liver: Optimizing Technique and Clinical Applications. </a:t>
            </a:r>
            <a:r>
              <a:rPr lang="en-US" sz="2200" i="1" dirty="0"/>
              <a:t>AJR Am J </a:t>
            </a:r>
            <a:r>
              <a:rPr lang="en-US" sz="2200" i="1" dirty="0" err="1"/>
              <a:t>Roentgenol</a:t>
            </a:r>
            <a:r>
              <a:rPr lang="en-US" sz="2200" dirty="0"/>
              <a:t>. 2018;210(2):320-332. </a:t>
            </a:r>
            <a:r>
              <a:rPr lang="en-US" sz="2200" dirty="0" err="1"/>
              <a:t>doi:https</a:t>
            </a:r>
            <a:r>
              <a:rPr lang="en-US" sz="2200" dirty="0"/>
              <a:t>://doi.org/10.2214/ajr.17.17843</a:t>
            </a:r>
          </a:p>
          <a:p>
            <a:r>
              <a:rPr lang="en-US" sz="2200" dirty="0"/>
              <a:t>11.D’Onofrio M, </a:t>
            </a:r>
            <a:r>
              <a:rPr lang="en-US" sz="2200" dirty="0" err="1"/>
              <a:t>Crosara</a:t>
            </a:r>
            <a:r>
              <a:rPr lang="en-US" sz="2200" dirty="0"/>
              <a:t> S, De Robertis R, Canestrini S, Mucelli RP. Contrast-Enhanced Ultrasound of Focal Liver Lesions. </a:t>
            </a:r>
            <a:r>
              <a:rPr lang="en-US" sz="2200" i="1" dirty="0"/>
              <a:t>AJR Am J </a:t>
            </a:r>
            <a:r>
              <a:rPr lang="en-US" sz="2200" i="1" dirty="0" err="1"/>
              <a:t>Roentgenol</a:t>
            </a:r>
            <a:r>
              <a:rPr lang="en-US" sz="2200" dirty="0"/>
              <a:t>. 2015;205(1):W56-W66. </a:t>
            </a:r>
            <a:r>
              <a:rPr lang="en-US" sz="2200" dirty="0" err="1"/>
              <a:t>doi:https</a:t>
            </a:r>
            <a:r>
              <a:rPr lang="en-US" sz="2200" dirty="0"/>
              <a:t>://doi.org/10.2214/ajr.14.14203</a:t>
            </a:r>
          </a:p>
          <a:p>
            <a:r>
              <a:rPr lang="en-US" sz="2200" dirty="0"/>
              <a:t>12.AIUM Practice Parameter for the Performance of Contrast‐Enhanced Ultrasound. </a:t>
            </a:r>
            <a:r>
              <a:rPr lang="en-US" sz="2200" i="1" dirty="0"/>
              <a:t>J Ultrasound Med</a:t>
            </a:r>
            <a:r>
              <a:rPr lang="en-US" sz="2200" dirty="0"/>
              <a:t>. 2024;43(3):E8-E19. </a:t>
            </a:r>
            <a:r>
              <a:rPr lang="en-US" sz="2200" dirty="0" err="1"/>
              <a:t>doi:https</a:t>
            </a:r>
            <a:r>
              <a:rPr lang="en-US" sz="2200" dirty="0"/>
              <a:t>://doi.org/10.1002/jum.16360</a:t>
            </a:r>
          </a:p>
          <a:p>
            <a:r>
              <a:rPr lang="en-US" sz="2200" dirty="0"/>
              <a:t>13.Barr RG. How to Develop a Contrast-Enhanced Ultrasound Program. </a:t>
            </a:r>
            <a:r>
              <a:rPr lang="en-US" sz="2200" i="1" dirty="0"/>
              <a:t>J Ultrasound Med</a:t>
            </a:r>
            <a:r>
              <a:rPr lang="en-US" sz="2200" dirty="0"/>
              <a:t>. 2017;36(6):1225-1240. </a:t>
            </a:r>
            <a:r>
              <a:rPr lang="en-US" sz="2200" dirty="0" err="1"/>
              <a:t>doi:https</a:t>
            </a:r>
            <a:r>
              <a:rPr lang="en-US" sz="2200" dirty="0"/>
              <a:t>://doi.org/10.7863/ultra.16.09045</a:t>
            </a:r>
          </a:p>
          <a:p>
            <a:r>
              <a:rPr lang="en-US" sz="2200" dirty="0"/>
              <a:t>14.Barr RG. The Urgent Need for FDA to Approve a Whole‐Body Application of Ultrasound Contrast Agents. </a:t>
            </a:r>
            <a:r>
              <a:rPr lang="en-US" sz="2200" i="1" dirty="0"/>
              <a:t>J Ultrasound Med</a:t>
            </a:r>
            <a:r>
              <a:rPr lang="en-US" sz="2200" dirty="0"/>
              <a:t>. 2023;42(4):761-764. </a:t>
            </a:r>
            <a:r>
              <a:rPr lang="en-US" sz="2200" dirty="0" err="1"/>
              <a:t>doi:https</a:t>
            </a:r>
            <a:r>
              <a:rPr lang="en-US" sz="2200" dirty="0"/>
              <a:t>://doi.org/10.1002/jum.16092</a:t>
            </a:r>
          </a:p>
          <a:p>
            <a:r>
              <a:rPr lang="en-US" sz="2200" dirty="0"/>
              <a:t>15.Sidhu P, </a:t>
            </a:r>
            <a:r>
              <a:rPr lang="en-US" sz="2200" dirty="0" err="1"/>
              <a:t>Cantisani</a:t>
            </a:r>
            <a:r>
              <a:rPr lang="en-US" sz="2200" dirty="0"/>
              <a:t> V, Dietrich C, et al. The EFSUMB Guidelines and Recommendations for the Clinical Practice of Contrast-Enhanced Ultrasound (CEUS) in Non-Hepatic Applications: Update 2017 (Long Version). </a:t>
            </a:r>
            <a:r>
              <a:rPr lang="en-US" sz="2200" i="1" dirty="0" err="1"/>
              <a:t>Ultraschall</a:t>
            </a:r>
            <a:r>
              <a:rPr lang="en-US" sz="2200" i="1" dirty="0"/>
              <a:t> in Med</a:t>
            </a:r>
            <a:r>
              <a:rPr lang="en-US" sz="2200" dirty="0"/>
              <a:t>. 2018;39(02):e2-e44. </a:t>
            </a:r>
            <a:r>
              <a:rPr lang="en-US" sz="2200" dirty="0" err="1"/>
              <a:t>doi:https</a:t>
            </a:r>
            <a:r>
              <a:rPr lang="en-US" sz="2200" dirty="0"/>
              <a:t>://doi.org/10.1055/a-0586-1107</a:t>
            </a:r>
          </a:p>
          <a:p>
            <a:r>
              <a:rPr lang="en-US" sz="2200" dirty="0"/>
              <a:t>16.Burgess P. IAC &amp; ICUS Present: IV Insertion by a Sonographer. Intersocietal Accreditation Commission. Published November 18, 2019. Accessed March 14, 2026. https://www.youtube.com/watch?v=dQr8vQ8PT9g</a:t>
            </a:r>
          </a:p>
          <a:p>
            <a:r>
              <a:rPr lang="en-US" sz="2200" dirty="0"/>
              <a:t>17.Scope of Practice and Clinical Standards for the Diagnostic Medical Sonographer. </a:t>
            </a:r>
            <a:r>
              <a:rPr lang="en-US" sz="2200" i="1" dirty="0"/>
              <a:t>J </a:t>
            </a:r>
            <a:r>
              <a:rPr lang="en-US" sz="2200" i="1" dirty="0" err="1"/>
              <a:t>Diagn</a:t>
            </a:r>
            <a:r>
              <a:rPr lang="en-US" sz="2200" i="1" dirty="0"/>
              <a:t> Med </a:t>
            </a:r>
            <a:r>
              <a:rPr lang="en-US" sz="2200" i="1" dirty="0" err="1"/>
              <a:t>Sonogr</a:t>
            </a:r>
            <a:r>
              <a:rPr lang="en-US" sz="2200" dirty="0"/>
              <a:t>. 2024;40(3). </a:t>
            </a:r>
            <a:r>
              <a:rPr lang="en-US" sz="2200" dirty="0" err="1"/>
              <a:t>doi:https</a:t>
            </a:r>
            <a:r>
              <a:rPr lang="en-US" sz="2200" dirty="0"/>
              <a:t>://doi.org/10.1177/87564793241242633</a:t>
            </a:r>
          </a:p>
          <a:p>
            <a:r>
              <a:rPr lang="en-US" sz="2200" dirty="0"/>
              <a:t>18.Mulvagh SL, Mitchell C, Bagley J, et al. A Survey of CEUS Education in Sonographer Training Programs: The Well-Opacified and Delineated Road Less Travelled, and Ready to be Taken. </a:t>
            </a:r>
            <a:r>
              <a:rPr lang="en-US" sz="2200" i="1" dirty="0"/>
              <a:t>J Am Soc </a:t>
            </a:r>
            <a:r>
              <a:rPr lang="en-US" sz="2200" i="1" dirty="0" err="1"/>
              <a:t>Echocardiogr</a:t>
            </a:r>
            <a:r>
              <a:rPr lang="en-US" sz="2200" dirty="0"/>
              <a:t>. 2020;33(9):A19-A21. </a:t>
            </a:r>
            <a:r>
              <a:rPr lang="en-US" sz="2200" dirty="0" err="1"/>
              <a:t>doi:https</a:t>
            </a:r>
            <a:r>
              <a:rPr lang="en-US" sz="2200" dirty="0"/>
              <a:t>://doi.org/10.1016/j.echo.2020.07.010</a:t>
            </a:r>
          </a:p>
          <a:p>
            <a:r>
              <a:rPr lang="en-US" sz="2200" dirty="0"/>
              <a:t>19.Stempniak M. Medicare doubles payment for certain contrast-enhanced ultrasound scans. Radiology Business. Published November 26, 2025. Accessed March 14, 2026. https://radiologybusiness.com/topics/healthcare-management/healthcare-policy/medicare-doubles-payment-certain-contrast-enhanced-ultrasound-scans</a:t>
            </a:r>
          </a:p>
          <a:p>
            <a:r>
              <a:rPr lang="en-US" sz="2200" dirty="0"/>
              <a:t>20.Strom JB, </a:t>
            </a:r>
            <a:r>
              <a:rPr lang="en-US" sz="2200" dirty="0" err="1"/>
              <a:t>Appis</a:t>
            </a:r>
            <a:r>
              <a:rPr lang="en-US" sz="2200" dirty="0"/>
              <a:t> A, Barr RG, et al. Multi-societal expert consensus statement on the safe administration of ultrasound contrast agents. </a:t>
            </a:r>
            <a:r>
              <a:rPr lang="en-US" sz="2200" i="1" dirty="0"/>
              <a:t>Echo Res </a:t>
            </a:r>
            <a:r>
              <a:rPr lang="en-US" sz="2200" i="1" dirty="0" err="1"/>
              <a:t>Pract</a:t>
            </a:r>
            <a:r>
              <a:rPr lang="en-US" sz="2200" dirty="0"/>
              <a:t>. 2025;12(1). </a:t>
            </a:r>
            <a:r>
              <a:rPr lang="en-US" sz="2200" dirty="0" err="1"/>
              <a:t>doi:https</a:t>
            </a:r>
            <a:r>
              <a:rPr lang="en-US" sz="2200" dirty="0"/>
              <a:t>://doi.org/10.1186/s44156-024-00068-7</a:t>
            </a:r>
          </a:p>
          <a:p>
            <a:r>
              <a:rPr lang="en-US" sz="2200" dirty="0"/>
              <a:t>21.Singal AG, Llovet JM, Yarchoan M, et al. AASLD practice guidance on prevention, diagnosis, and treatment of hepatocellular carcinoma. </a:t>
            </a:r>
            <a:r>
              <a:rPr lang="en-US" sz="2200" i="1" dirty="0"/>
              <a:t>Hepatology</a:t>
            </a:r>
            <a:r>
              <a:rPr lang="en-US" sz="2200" dirty="0"/>
              <a:t>. 2023;78(6):1922-1965. </a:t>
            </a:r>
            <a:r>
              <a:rPr lang="en-US" sz="2200" dirty="0" err="1"/>
              <a:t>doi:https</a:t>
            </a:r>
            <a:r>
              <a:rPr lang="en-US" sz="2200" dirty="0"/>
              <a:t>://doi.org/10.1097/hep.0000000000000466</a:t>
            </a:r>
          </a:p>
          <a:p>
            <a:r>
              <a:rPr lang="en-US" sz="2200" dirty="0"/>
              <a:t>22.Sonography schools to expand Contrast-Enhanced Ultrasound (CEUS) training. News release. International Contrast Ultrasound Society. Published January 6, 2026. Accessed March 14, 2026. https://icus-society.org/sonography-schools-to-expand-contrast-enhanced-ultrasound-ceus-training/</a:t>
            </a:r>
          </a:p>
          <a:p>
            <a:br>
              <a:rPr lang="en-US" sz="2200" dirty="0"/>
            </a:br>
            <a:br>
              <a:rPr lang="en-US" sz="2200" dirty="0"/>
            </a:br>
            <a:endParaRPr lang="en-US" sz="2200" dirty="0"/>
          </a:p>
        </p:txBody>
      </p:sp>
      <p:sp>
        <p:nvSpPr>
          <p:cNvPr id="15" name="Text Placeholder 14">
            <a:extLst>
              <a:ext uri="{FF2B5EF4-FFF2-40B4-BE49-F238E27FC236}">
                <a16:creationId xmlns:a16="http://schemas.microsoft.com/office/drawing/2014/main" id="{A1C0337D-5EEF-DDB7-39DE-1D01F501AF9A}"/>
              </a:ext>
            </a:extLst>
          </p:cNvPr>
          <p:cNvSpPr>
            <a:spLocks noGrp="1"/>
          </p:cNvSpPr>
          <p:nvPr>
            <p:ph type="body" sz="quarter" idx="96"/>
          </p:nvPr>
        </p:nvSpPr>
        <p:spPr>
          <a:xfrm>
            <a:off x="453889" y="12791693"/>
            <a:ext cx="10056813" cy="6694118"/>
          </a:xfrm>
        </p:spPr>
        <p:txBody>
          <a:bodyPr/>
          <a:lstStyle/>
          <a:p>
            <a:pPr marL="342900" indent="-342900">
              <a:buFont typeface="Arial" panose="020B0604020202020204" pitchFamily="34" charset="0"/>
              <a:buChar char="•"/>
            </a:pPr>
            <a:r>
              <a:rPr lang="en-US" dirty="0"/>
              <a:t>Sensitive and specific mode of evaluation of benign and malignant liver tumors, with accuracy compared to CT. </a:t>
            </a:r>
            <a:r>
              <a:rPr lang="en-US" baseline="30000" dirty="0"/>
              <a:t>3</a:t>
            </a:r>
            <a:endParaRPr lang="en-US" dirty="0"/>
          </a:p>
          <a:p>
            <a:pPr marL="342900" indent="-342900">
              <a:buFont typeface="Arial" panose="020B0604020202020204" pitchFamily="34" charset="0"/>
              <a:buChar char="•"/>
            </a:pPr>
            <a:r>
              <a:rPr lang="en-US" dirty="0"/>
              <a:t>Contrast is eliminated from the blood via the pulmonary route, bypassing the kidneys, allowing safe administration to patients with renal insufficiency or allergies to CT/MRI contrast. </a:t>
            </a:r>
            <a:r>
              <a:rPr lang="en-US" baseline="30000" dirty="0"/>
              <a:t>4,5</a:t>
            </a:r>
            <a:endParaRPr lang="en-US" dirty="0"/>
          </a:p>
          <a:p>
            <a:pPr marL="342900" indent="-342900">
              <a:buFont typeface="Arial" panose="020B0604020202020204" pitchFamily="34" charset="0"/>
              <a:buChar char="•"/>
            </a:pPr>
            <a:r>
              <a:rPr lang="en-US" dirty="0"/>
              <a:t>Pregnant and pediatric patients can be assessed safely via CEUS without exposure to ionizing radiation. </a:t>
            </a:r>
            <a:r>
              <a:rPr lang="en-US" baseline="30000" dirty="0"/>
              <a:t>5</a:t>
            </a:r>
            <a:endParaRPr lang="en-US" dirty="0"/>
          </a:p>
          <a:p>
            <a:pPr marL="342900" indent="-342900">
              <a:buFont typeface="Arial" panose="020B0604020202020204" pitchFamily="34" charset="0"/>
              <a:buChar char="•"/>
            </a:pPr>
            <a:r>
              <a:rPr lang="en-US" dirty="0"/>
              <a:t>Allows for non-invasive resolution of indeterminate CT and MRI findings. </a:t>
            </a:r>
            <a:r>
              <a:rPr lang="en-US" baseline="30000" dirty="0"/>
              <a:t>6</a:t>
            </a:r>
            <a:endParaRPr lang="en-US" dirty="0"/>
          </a:p>
          <a:p>
            <a:pPr marL="342900" indent="-342900">
              <a:buFont typeface="Arial" panose="020B0604020202020204" pitchFamily="34" charset="0"/>
              <a:buChar char="•"/>
            </a:pPr>
            <a:r>
              <a:rPr lang="en-US" dirty="0"/>
              <a:t>May be particularly useful for detecting small (&lt;10mm) metastases. </a:t>
            </a:r>
            <a:r>
              <a:rPr lang="en-US" baseline="30000" dirty="0"/>
              <a:t>3</a:t>
            </a:r>
            <a:endParaRPr lang="en-US" dirty="0"/>
          </a:p>
          <a:p>
            <a:pPr marL="342900" indent="-342900">
              <a:buFont typeface="Arial" panose="020B0604020202020204" pitchFamily="34" charset="0"/>
              <a:buChar char="•"/>
            </a:pPr>
            <a:r>
              <a:rPr lang="en-US" dirty="0"/>
              <a:t>CEUS costs less than CT and MRI and can easily be performed at the time of initial examination, allowing for significantly shorter time to diagnose. </a:t>
            </a:r>
            <a:r>
              <a:rPr lang="en-US" baseline="30000" dirty="0"/>
              <a:t>7</a:t>
            </a:r>
            <a:endParaRPr lang="en-US" dirty="0"/>
          </a:p>
          <a:p>
            <a:pPr marL="342900" indent="-342900">
              <a:buFont typeface="Arial" panose="020B0604020202020204" pitchFamily="34" charset="0"/>
              <a:buChar char="•"/>
            </a:pPr>
            <a:r>
              <a:rPr lang="en-US" dirty="0"/>
              <a:t>Ultrasound machines use less energy and emit far less carbon over the course of a year compared to CT and MRI machines. </a:t>
            </a:r>
            <a:r>
              <a:rPr lang="en-US" baseline="30000" dirty="0"/>
              <a:t>8</a:t>
            </a:r>
            <a:endParaRPr lang="en-US" dirty="0"/>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7500285" y="498627"/>
            <a:ext cx="24756957" cy="1852800"/>
          </a:xfrm>
        </p:spPr>
        <p:txBody>
          <a:bodyPr>
            <a:normAutofit/>
          </a:bodyPr>
          <a:lstStyle/>
          <a:p>
            <a:r>
              <a:rPr lang="en-US" dirty="0"/>
              <a:t>Contrast-Enhanced Ultrasound (CEUS)</a:t>
            </a:r>
          </a:p>
        </p:txBody>
      </p:sp>
      <p:pic>
        <p:nvPicPr>
          <p:cNvPr id="1026" name="Picture 2">
            <a:extLst>
              <a:ext uri="{FF2B5EF4-FFF2-40B4-BE49-F238E27FC236}">
                <a16:creationId xmlns:a16="http://schemas.microsoft.com/office/drawing/2014/main" id="{307DFB20-FE6A-1AC4-59D4-EC191BEC9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9035" y="3351064"/>
            <a:ext cx="11439500" cy="37498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58019ED-C500-A5F6-7754-7B48DD2F5082}"/>
              </a:ext>
            </a:extLst>
          </p:cNvPr>
          <p:cNvSpPr txBox="1"/>
          <p:nvPr/>
        </p:nvSpPr>
        <p:spPr>
          <a:xfrm>
            <a:off x="22772807" y="6913489"/>
            <a:ext cx="9842606" cy="400110"/>
          </a:xfrm>
          <a:prstGeom prst="rect">
            <a:avLst/>
          </a:prstGeom>
          <a:noFill/>
        </p:spPr>
        <p:txBody>
          <a:bodyPr wrap="square" rtlCol="0">
            <a:spAutoFit/>
          </a:bodyPr>
          <a:lstStyle/>
          <a:p>
            <a:r>
              <a:rPr lang="en-US" sz="2000" i="1" dirty="0"/>
              <a:t>Note</a:t>
            </a:r>
            <a:r>
              <a:rPr lang="en-US" sz="2000" dirty="0"/>
              <a:t>. Adapted from </a:t>
            </a:r>
            <a:r>
              <a:rPr lang="en-US" sz="2000" i="1" dirty="0"/>
              <a:t>CEUS LI-RADS v2017 core</a:t>
            </a:r>
            <a:r>
              <a:rPr lang="en-US" sz="2000" dirty="0"/>
              <a:t> (p. 23), by </a:t>
            </a:r>
            <a:r>
              <a:rPr lang="en-US" sz="2000" dirty="0">
                <a:hlinkClick r:id="rId3"/>
              </a:rPr>
              <a:t>American College of Radiology</a:t>
            </a:r>
            <a:r>
              <a:rPr lang="en-US" sz="2000" dirty="0"/>
              <a:t>, 2017.</a:t>
            </a:r>
            <a:endParaRPr lang="en-US" sz="2000"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id="{46EA2817-E8D2-B799-4560-451B1EC14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9506" y="14129748"/>
            <a:ext cx="18431053" cy="72845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3E282E6-734C-4D10-01D6-DCFAF89640B1}"/>
              </a:ext>
            </a:extLst>
          </p:cNvPr>
          <p:cNvSpPr txBox="1"/>
          <p:nvPr/>
        </p:nvSpPr>
        <p:spPr>
          <a:xfrm>
            <a:off x="12823608" y="21867556"/>
            <a:ext cx="15915645" cy="523220"/>
          </a:xfrm>
          <a:prstGeom prst="rect">
            <a:avLst/>
          </a:prstGeom>
          <a:noFill/>
        </p:spPr>
        <p:txBody>
          <a:bodyPr wrap="square" rtlCol="0">
            <a:spAutoFit/>
          </a:bodyPr>
          <a:lstStyle/>
          <a:p>
            <a:r>
              <a:rPr lang="en-US" sz="2800" i="1" dirty="0"/>
              <a:t>Note</a:t>
            </a:r>
            <a:r>
              <a:rPr lang="en-US" sz="2800" dirty="0"/>
              <a:t>. Adapted from "</a:t>
            </a:r>
            <a:r>
              <a:rPr lang="en-US" sz="2800" dirty="0">
                <a:hlinkClick r:id="rId5"/>
              </a:rPr>
              <a:t>CEUS with </a:t>
            </a:r>
            <a:r>
              <a:rPr lang="en-US" sz="2800" dirty="0" err="1">
                <a:hlinkClick r:id="rId5"/>
              </a:rPr>
              <a:t>perfluorobutane</a:t>
            </a:r>
            <a:r>
              <a:rPr lang="en-US" sz="2800" dirty="0">
                <a:hlinkClick r:id="rId5"/>
              </a:rPr>
              <a:t> improves HCC diagnosis</a:t>
            </a:r>
            <a:r>
              <a:rPr lang="en-US" sz="2800" dirty="0"/>
              <a:t>," by K. Yee, 2023, </a:t>
            </a:r>
            <a:r>
              <a:rPr lang="en-US" sz="2800" i="1" dirty="0"/>
              <a:t>AuntMinnie.com</a:t>
            </a:r>
            <a:r>
              <a:rPr lang="en-US" sz="2800" dirty="0"/>
              <a:t>.</a:t>
            </a:r>
            <a:endParaRPr lang="en-US" sz="2500" dirty="0">
              <a:latin typeface="Times New Roman" panose="02020603050405020304" pitchFamily="18" charset="0"/>
              <a:cs typeface="Times New Roman" panose="02020603050405020304" pitchFamily="18" charset="0"/>
            </a:endParaRPr>
          </a:p>
        </p:txBody>
      </p:sp>
      <p:pic>
        <p:nvPicPr>
          <p:cNvPr id="1032" name="Picture 8">
            <a:extLst>
              <a:ext uri="{FF2B5EF4-FFF2-40B4-BE49-F238E27FC236}">
                <a16:creationId xmlns:a16="http://schemas.microsoft.com/office/drawing/2014/main" id="{ECD3255B-0B36-C738-DF72-CF4D5ECB6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22" y="19491173"/>
            <a:ext cx="9188550" cy="570467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28ED649-0413-5DA7-E26B-51EC3702BB3F}"/>
              </a:ext>
            </a:extLst>
          </p:cNvPr>
          <p:cNvSpPr txBox="1"/>
          <p:nvPr/>
        </p:nvSpPr>
        <p:spPr>
          <a:xfrm>
            <a:off x="327674" y="25386085"/>
            <a:ext cx="9509817" cy="830997"/>
          </a:xfrm>
          <a:prstGeom prst="rect">
            <a:avLst/>
          </a:prstGeom>
          <a:noFill/>
        </p:spPr>
        <p:txBody>
          <a:bodyPr wrap="square" rtlCol="0">
            <a:spAutoFit/>
          </a:bodyPr>
          <a:lstStyle/>
          <a:p>
            <a:r>
              <a:rPr lang="en-US" sz="2400" i="1" dirty="0"/>
              <a:t>Note</a:t>
            </a:r>
            <a:r>
              <a:rPr lang="en-US" sz="2400" dirty="0"/>
              <a:t>. Adapted from "</a:t>
            </a:r>
            <a:r>
              <a:rPr lang="en-US" sz="2400" dirty="0">
                <a:hlinkClick r:id="rId7"/>
              </a:rPr>
              <a:t>Contrast Ultrasound: What It’s Used For and 4 Key Advantages</a:t>
            </a:r>
            <a:r>
              <a:rPr lang="en-US" sz="2400" dirty="0"/>
              <a:t>," by UVA Radiology, 2017, </a:t>
            </a:r>
            <a:r>
              <a:rPr lang="en-US" sz="2400" i="1" dirty="0"/>
              <a:t>UVA Radiology Blog</a:t>
            </a:r>
            <a:r>
              <a:rPr lang="en-US" sz="2400" dirty="0"/>
              <a:t>.</a:t>
            </a:r>
            <a:endParaRPr lang="en-US" sz="2400" dirty="0">
              <a:latin typeface="Times New Roman" panose="02020603050405020304" pitchFamily="18" charset="0"/>
              <a:cs typeface="Times New Roman" panose="02020603050405020304" pitchFamily="18" charset="0"/>
            </a:endParaRPr>
          </a:p>
        </p:txBody>
      </p:sp>
      <p:pic>
        <p:nvPicPr>
          <p:cNvPr id="1034" name="Picture 10">
            <a:extLst>
              <a:ext uri="{FF2B5EF4-FFF2-40B4-BE49-F238E27FC236}">
                <a16:creationId xmlns:a16="http://schemas.microsoft.com/office/drawing/2014/main" id="{DCED35BB-B6C1-CFF5-D43F-26603A6868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538" y="345245"/>
            <a:ext cx="6670288" cy="42956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4544F0A-DA80-F436-987B-7AE7D03F9A63}"/>
              </a:ext>
            </a:extLst>
          </p:cNvPr>
          <p:cNvSpPr txBox="1"/>
          <p:nvPr/>
        </p:nvSpPr>
        <p:spPr>
          <a:xfrm>
            <a:off x="487622" y="4865609"/>
            <a:ext cx="6157557" cy="646331"/>
          </a:xfrm>
          <a:prstGeom prst="rect">
            <a:avLst/>
          </a:prstGeom>
          <a:noFill/>
        </p:spPr>
        <p:txBody>
          <a:bodyPr wrap="square" rtlCol="0">
            <a:spAutoFit/>
          </a:bodyPr>
          <a:lstStyle/>
          <a:p>
            <a:r>
              <a:rPr lang="en-US" sz="1800" i="1" dirty="0"/>
              <a:t>Note</a:t>
            </a:r>
            <a:r>
              <a:rPr lang="en-US" sz="1800" dirty="0"/>
              <a:t>. Adapted from "</a:t>
            </a:r>
            <a:r>
              <a:rPr lang="en-US" sz="1800" dirty="0">
                <a:hlinkClick r:id="rId9"/>
              </a:rPr>
              <a:t>Abdominal Contrast Enhanced Ultrasound (CEUS)</a:t>
            </a:r>
            <a:r>
              <a:rPr lang="en-US" sz="1800" dirty="0"/>
              <a:t>," by RadiologyInfo.org, 2024.</a:t>
            </a:r>
            <a:endParaRPr lang="en-US" sz="1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7D8AE41-0713-491A-3CFB-538D9AE44A60}"/>
              </a:ext>
            </a:extLst>
          </p:cNvPr>
          <p:cNvSpPr txBox="1"/>
          <p:nvPr/>
        </p:nvSpPr>
        <p:spPr>
          <a:xfrm>
            <a:off x="35063979" y="1437183"/>
            <a:ext cx="6305550" cy="661720"/>
          </a:xfrm>
          <a:prstGeom prst="rect">
            <a:avLst/>
          </a:prstGeom>
          <a:noFill/>
        </p:spPr>
        <p:txBody>
          <a:bodyPr wrap="square" rtlCol="0">
            <a:spAutoFit/>
          </a:bodyPr>
          <a:lstStyle/>
          <a:p>
            <a:r>
              <a:rPr lang="en-US" sz="3700" b="1" u="sng" dirty="0">
                <a:solidFill>
                  <a:schemeClr val="accent5">
                    <a:lumMod val="50000"/>
                  </a:schemeClr>
                </a:solidFill>
              </a:rPr>
              <a:t>Other Applications of CEUS</a:t>
            </a:r>
          </a:p>
        </p:txBody>
      </p:sp>
      <p:sp>
        <p:nvSpPr>
          <p:cNvPr id="24" name="TextBox 23">
            <a:extLst>
              <a:ext uri="{FF2B5EF4-FFF2-40B4-BE49-F238E27FC236}">
                <a16:creationId xmlns:a16="http://schemas.microsoft.com/office/drawing/2014/main" id="{310D9360-FA42-114F-666D-90D1DC493434}"/>
              </a:ext>
            </a:extLst>
          </p:cNvPr>
          <p:cNvSpPr txBox="1"/>
          <p:nvPr/>
        </p:nvSpPr>
        <p:spPr>
          <a:xfrm>
            <a:off x="33102222" y="2434445"/>
            <a:ext cx="10923452" cy="5016758"/>
          </a:xfrm>
          <a:prstGeom prst="rect">
            <a:avLst/>
          </a:prstGeom>
          <a:noFill/>
        </p:spPr>
        <p:txBody>
          <a:bodyPr wrap="square" rtlCol="0">
            <a:spAutoFit/>
          </a:bodyPr>
          <a:lstStyle/>
          <a:p>
            <a:r>
              <a:rPr lang="en-US" sz="3200" dirty="0">
                <a:solidFill>
                  <a:schemeClr val="accent5">
                    <a:lumMod val="50000"/>
                  </a:schemeClr>
                </a:solidFill>
                <a:latin typeface="Times New Roman" panose="02020603050405020304" pitchFamily="18" charset="0"/>
                <a:cs typeface="Times New Roman" panose="02020603050405020304" pitchFamily="18" charset="0"/>
              </a:rPr>
              <a:t>In 2026, contrast-enhanced non-cardiac ultrasound is only approved in the United States for characterization of adult and pediatric liver lesions and for pediatric voiding urosonography.</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14</a:t>
            </a:r>
            <a:r>
              <a:rPr lang="en-US" sz="3200" dirty="0">
                <a:solidFill>
                  <a:schemeClr val="accent5">
                    <a:lumMod val="50000"/>
                  </a:schemeClr>
                </a:solidFill>
                <a:latin typeface="Times New Roman" panose="02020603050405020304" pitchFamily="18" charset="0"/>
                <a:cs typeface="Times New Roman" panose="02020603050405020304" pitchFamily="18" charset="0"/>
              </a:rPr>
              <a:t> International and off-label research has shown promising applications of CEUS in many other areas, including:</a:t>
            </a:r>
          </a:p>
          <a:p>
            <a:pPr marL="342900" indent="-342900" fontAlgn="base">
              <a:buFont typeface="Arial" panose="020B0604020202020204" pitchFamily="34" charset="0"/>
              <a:buChar char="•"/>
            </a:pPr>
            <a:r>
              <a:rPr lang="en-US" sz="3200" dirty="0">
                <a:solidFill>
                  <a:schemeClr val="accent5">
                    <a:lumMod val="50000"/>
                  </a:schemeClr>
                </a:solidFill>
                <a:latin typeface="Times New Roman" panose="02020603050405020304" pitchFamily="18" charset="0"/>
                <a:cs typeface="Times New Roman" panose="02020603050405020304" pitchFamily="18" charset="0"/>
              </a:rPr>
              <a:t>Characterization of renal masses &amp; lesions</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12</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3200" dirty="0">
                <a:solidFill>
                  <a:schemeClr val="accent5">
                    <a:lumMod val="50000"/>
                  </a:schemeClr>
                </a:solidFill>
                <a:latin typeface="Times New Roman" panose="02020603050405020304" pitchFamily="18" charset="0"/>
                <a:cs typeface="Times New Roman" panose="02020603050405020304" pitchFamily="18" charset="0"/>
              </a:rPr>
              <a:t>Diagnosis of pancreatic malignancy</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15</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3200" dirty="0">
                <a:solidFill>
                  <a:schemeClr val="accent5">
                    <a:lumMod val="50000"/>
                  </a:schemeClr>
                </a:solidFill>
                <a:latin typeface="Times New Roman" panose="02020603050405020304" pitchFamily="18" charset="0"/>
                <a:cs typeface="Times New Roman" panose="02020603050405020304" pitchFamily="18" charset="0"/>
              </a:rPr>
              <a:t>Monitoring of medical tumor treatment</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15</a:t>
            </a:r>
            <a:r>
              <a:rPr lang="en-US" sz="3200" dirty="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fontAlgn="base">
              <a:buFont typeface="Arial" panose="020B0604020202020204" pitchFamily="34" charset="0"/>
              <a:buChar char="•"/>
            </a:pPr>
            <a:r>
              <a:rPr lang="en-US" sz="3200" dirty="0">
                <a:solidFill>
                  <a:schemeClr val="accent5">
                    <a:lumMod val="50000"/>
                  </a:schemeClr>
                </a:solidFill>
                <a:latin typeface="Times New Roman" panose="02020603050405020304" pitchFamily="18" charset="0"/>
                <a:cs typeface="Times New Roman" panose="02020603050405020304" pitchFamily="18" charset="0"/>
              </a:rPr>
              <a:t>Post-transplant surveillance</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15</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3200" dirty="0">
                <a:solidFill>
                  <a:schemeClr val="accent5">
                    <a:lumMod val="50000"/>
                  </a:schemeClr>
                </a:solidFill>
                <a:latin typeface="Times New Roman" panose="02020603050405020304" pitchFamily="18" charset="0"/>
                <a:cs typeface="Times New Roman" panose="02020603050405020304" pitchFamily="18" charset="0"/>
              </a:rPr>
              <a:t>Guidance of biopsy and interventional procedures</a:t>
            </a:r>
            <a:r>
              <a:rPr lang="en-US" sz="3200" baseline="30000" dirty="0">
                <a:solidFill>
                  <a:schemeClr val="accent5">
                    <a:lumMod val="50000"/>
                  </a:schemeClr>
                </a:solidFill>
                <a:latin typeface="Times New Roman" panose="02020603050405020304" pitchFamily="18" charset="0"/>
                <a:cs typeface="Times New Roman" panose="02020603050405020304" pitchFamily="18" charset="0"/>
              </a:rPr>
              <a:t>15</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E96BDC-8A6D-7262-8746-36F064680CA6}"/>
              </a:ext>
            </a:extLst>
          </p:cNvPr>
          <p:cNvSpPr txBox="1"/>
          <p:nvPr/>
        </p:nvSpPr>
        <p:spPr>
          <a:xfrm>
            <a:off x="23373479" y="23060222"/>
            <a:ext cx="8883763" cy="661720"/>
          </a:xfrm>
          <a:prstGeom prst="rect">
            <a:avLst/>
          </a:prstGeom>
          <a:noFill/>
        </p:spPr>
        <p:txBody>
          <a:bodyPr wrap="square" rtlCol="0">
            <a:spAutoFit/>
          </a:bodyPr>
          <a:lstStyle/>
          <a:p>
            <a:r>
              <a:rPr lang="en-US" sz="3700" b="1" u="sng" dirty="0">
                <a:solidFill>
                  <a:schemeClr val="accent5">
                    <a:lumMod val="50000"/>
                  </a:schemeClr>
                </a:solidFill>
                <a:latin typeface="Times New Roman" panose="02020603050405020304" pitchFamily="18" charset="0"/>
                <a:cs typeface="Times New Roman" panose="02020603050405020304" pitchFamily="18" charset="0"/>
              </a:rPr>
              <a:t>Adoption in the US</a:t>
            </a:r>
          </a:p>
        </p:txBody>
      </p:sp>
      <p:sp>
        <p:nvSpPr>
          <p:cNvPr id="16" name="TextBox 15">
            <a:extLst>
              <a:ext uri="{FF2B5EF4-FFF2-40B4-BE49-F238E27FC236}">
                <a16:creationId xmlns:a16="http://schemas.microsoft.com/office/drawing/2014/main" id="{C6DF2260-1507-ED91-ECF6-3F33DBC4B4FE}"/>
              </a:ext>
            </a:extLst>
          </p:cNvPr>
          <p:cNvSpPr txBox="1"/>
          <p:nvPr/>
        </p:nvSpPr>
        <p:spPr>
          <a:xfrm>
            <a:off x="21833461" y="23774065"/>
            <a:ext cx="11036130" cy="9756517"/>
          </a:xfrm>
          <a:prstGeom prst="rect">
            <a:avLst/>
          </a:prstGeom>
          <a:noFill/>
        </p:spPr>
        <p:txBody>
          <a:bodyPr wrap="square" rtlCol="0">
            <a:spAutoFit/>
          </a:bodyPr>
          <a:lstStyle/>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In 2016, </a:t>
            </a:r>
            <a:r>
              <a:rPr lang="en-US" sz="2500" dirty="0" err="1">
                <a:solidFill>
                  <a:schemeClr val="accent5">
                    <a:lumMod val="50000"/>
                  </a:schemeClr>
                </a:solidFill>
                <a:latin typeface="Times New Roman" panose="02020603050405020304" pitchFamily="18" charset="0"/>
                <a:cs typeface="Times New Roman" panose="02020603050405020304" pitchFamily="18" charset="0"/>
              </a:rPr>
              <a:t>SonoVue</a:t>
            </a:r>
            <a:r>
              <a:rPr lang="en-US" sz="2500" dirty="0">
                <a:solidFill>
                  <a:schemeClr val="accent5">
                    <a:lumMod val="50000"/>
                  </a:schemeClr>
                </a:solidFill>
                <a:latin typeface="Times New Roman" panose="02020603050405020304" pitchFamily="18" charset="0"/>
                <a:cs typeface="Times New Roman" panose="02020603050405020304" pitchFamily="18" charset="0"/>
              </a:rPr>
              <a:t>/</a:t>
            </a:r>
            <a:r>
              <a:rPr lang="en-US" sz="2500" dirty="0" err="1">
                <a:solidFill>
                  <a:schemeClr val="accent5">
                    <a:lumMod val="50000"/>
                  </a:schemeClr>
                </a:solidFill>
                <a:latin typeface="Times New Roman" panose="02020603050405020304" pitchFamily="18" charset="0"/>
                <a:cs typeface="Times New Roman" panose="02020603050405020304" pitchFamily="18" charset="0"/>
              </a:rPr>
              <a:t>Lumason</a:t>
            </a:r>
            <a:r>
              <a:rPr lang="en-US" sz="2500" dirty="0">
                <a:solidFill>
                  <a:schemeClr val="accent5">
                    <a:lumMod val="50000"/>
                  </a:schemeClr>
                </a:solidFill>
                <a:latin typeface="Times New Roman" panose="02020603050405020304" pitchFamily="18" charset="0"/>
                <a:cs typeface="Times New Roman" panose="02020603050405020304" pitchFamily="18" charset="0"/>
              </a:rPr>
              <a:t> was the first contrast agent to be approved in the United States for contrast-enhanced liver ultrasound.</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13</a:t>
            </a:r>
            <a:r>
              <a:rPr lang="en-US" sz="2500" dirty="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Adoption in the years since has been slow, with one of the biggest obstacles being that CEUS studies require the participation of an additional, intravenous-certified medical professional beyond the sonographer.</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16</a:t>
            </a:r>
            <a:r>
              <a:rPr lang="en-US" sz="2500" dirty="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In 2020, less than 20% of surveyed American ultrasonography schools taught IV insertion and only 5% certified their students to place IVs.</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18</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Recent changes suggest momentum may be building towards broader adoption of CEUS, though. In 2024, the Society for Diagnostic Medical Sonography (SDMS) updated </a:t>
            </a:r>
            <a:r>
              <a:rPr lang="en-US" sz="2500" i="1" dirty="0">
                <a:solidFill>
                  <a:schemeClr val="accent5">
                    <a:lumMod val="50000"/>
                  </a:schemeClr>
                </a:solidFill>
                <a:latin typeface="Times New Roman" panose="02020603050405020304" pitchFamily="18" charset="0"/>
                <a:cs typeface="Times New Roman" panose="02020603050405020304" pitchFamily="18" charset="0"/>
              </a:rPr>
              <a:t>The Scope of Practice and Clinical Standards for the Diagnostic Medical Sonographer</a:t>
            </a:r>
            <a:r>
              <a:rPr lang="en-US" sz="2500" dirty="0">
                <a:solidFill>
                  <a:schemeClr val="accent5">
                    <a:lumMod val="50000"/>
                  </a:schemeClr>
                </a:solidFill>
                <a:latin typeface="Times New Roman" panose="02020603050405020304" pitchFamily="18" charset="0"/>
                <a:cs typeface="Times New Roman" panose="02020603050405020304" pitchFamily="18" charset="0"/>
              </a:rPr>
              <a:t> to include intravenous line insertion and contrast agent administration.</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17</a:t>
            </a:r>
            <a:r>
              <a:rPr lang="en-US" sz="2500" dirty="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An expert consensus statement laying out explicit guidelines for the administration of ultrasound contrast agents by sonographers was published last year and endorsed by professional organizations around the world, including the SDMS and the Joint Review Committee for Diagnostic Medical Sonography (JRC-DMS).</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20</a:t>
            </a:r>
            <a:r>
              <a:rPr lang="en-US" sz="2500" dirty="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Accordingly, upcoming revisions to the National Education Curriculum published by JRC-DMS and used by sonography programs across the nation will include expanded training in CEUS.</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22</a:t>
            </a:r>
          </a:p>
          <a:p>
            <a:pPr marL="342900" indent="-342900">
              <a:buFont typeface="Arial" panose="020B0604020202020204" pitchFamily="34" charset="0"/>
              <a:buChar char="•"/>
            </a:pPr>
            <a:r>
              <a:rPr lang="en-US" sz="2500" dirty="0">
                <a:solidFill>
                  <a:schemeClr val="accent5">
                    <a:lumMod val="50000"/>
                  </a:schemeClr>
                </a:solidFill>
                <a:latin typeface="Times New Roman" panose="02020603050405020304" pitchFamily="18" charset="0"/>
                <a:cs typeface="Times New Roman" panose="02020603050405020304" pitchFamily="18" charset="0"/>
              </a:rPr>
              <a:t>On the demand side, Medicare recently doubled the reimbursement rate for non-cardiac CEUS exams, reassigning non-cardiac contrast ultrasound to the same billing code used for contrast-enhanced CT and MRI.</a:t>
            </a:r>
            <a:r>
              <a:rPr lang="en-US" sz="2500" baseline="30000" dirty="0">
                <a:solidFill>
                  <a:schemeClr val="accent5">
                    <a:lumMod val="50000"/>
                  </a:schemeClr>
                </a:solidFill>
                <a:latin typeface="Times New Roman" panose="02020603050405020304" pitchFamily="18" charset="0"/>
                <a:cs typeface="Times New Roman" panose="02020603050405020304" pitchFamily="18" charset="0"/>
              </a:rPr>
              <a:t>19</a:t>
            </a:r>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a:p>
            <a:br>
              <a:rPr lang="en-US" sz="2800" dirty="0"/>
            </a:br>
            <a:endParaRPr lang="en-US" sz="2500" dirty="0">
              <a:latin typeface="Times New Roman" panose="02020603050405020304" pitchFamily="18" charset="0"/>
              <a:cs typeface="Times New Roman" panose="02020603050405020304" pitchFamily="18" charset="0"/>
            </a:endParaRPr>
          </a:p>
        </p:txBody>
      </p:sp>
      <p:sp>
        <p:nvSpPr>
          <p:cNvPr id="17" name="AutoShape 2" descr="CEUS images and diagram of the arrangement of the needles. (A) Gray scale. (B) Arterial phase. (C) Kupffer phase. (D) reperfusion after ablation. Blue arrows outline the tumor. (E) one‐needle plan. For tumors &lt;1.5 cm. (F) Two‐needle plan. For round tumors with diameter of 1.5–2.5 cm. (G) Two‐needle plan with pulling‐back skill. For oval tumors with the longest diameter beyond 3 cm or large tumors (3–5 cm). (H) Three‐needle plan. For large tumors. Often combine with pulling‐back skill. (I) two‐needle plan with rotation. For large tumors. Often combine with pulling‐back skill">
            <a:extLst>
              <a:ext uri="{FF2B5EF4-FFF2-40B4-BE49-F238E27FC236}">
                <a16:creationId xmlns:a16="http://schemas.microsoft.com/office/drawing/2014/main" id="{8357FBB2-28A6-7C95-423D-A638596C8563}"/>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CEUS images and diagram of the arrangement of the needles. (A) Gray scale. (B) Arterial phase. (C) Kupffer phase. (D) reperfusion after ablation. Blue arrows outline the tumor. (E) one‐needle plan. For tumors &lt;1.5 cm. (F) Two‐needle plan. For round tumors with diameter of 1.5–2.5 cm. (G) Two‐needle plan with pulling‐back skill. For oval tumors with the longest diameter beyond 3 cm or large tumors (3–5 cm). (H) Three‐needle plan. For large tumors. Often combine with pulling‐back skill. (I) two‐needle plan with rotation. For large tumors. Often combine with pulling‐back skill">
            <a:extLst>
              <a:ext uri="{FF2B5EF4-FFF2-40B4-BE49-F238E27FC236}">
                <a16:creationId xmlns:a16="http://schemas.microsoft.com/office/drawing/2014/main" id="{11CCCE57-9661-E0BE-3C2D-6E65C33500A1}"/>
              </a:ext>
            </a:extLst>
          </p:cNvPr>
          <p:cNvSpPr>
            <a:spLocks noChangeAspect="1" noChangeArrowheads="1"/>
          </p:cNvSpPr>
          <p:nvPr/>
        </p:nvSpPr>
        <p:spPr bwMode="auto">
          <a:xfrm>
            <a:off x="21945600" y="1645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6" descr="CEUS images and diagram of the arrangement of the needles. (A) Gray scale. (B) Arterial phase. (C) Kupffer phase. (D) reperfusion after ablation. Blue arrows outline the tumor. (E) one‐needle plan. For tumors &lt;1.5 cm. (F) Two‐needle plan. For round tumors with diameter of 1.5–2.5 cm. (G) Two‐needle plan with pulling‐back skill. For oval tumors with the longest diameter beyond 3 cm or large tumors (3–5 cm). (H) Three‐needle plan. For large tumors. Often combine with pulling‐back skill. (I) two‐needle plan with rotation. For large tumors. Often combine with pulling‐back skill">
            <a:extLst>
              <a:ext uri="{FF2B5EF4-FFF2-40B4-BE49-F238E27FC236}">
                <a16:creationId xmlns:a16="http://schemas.microsoft.com/office/drawing/2014/main" id="{498B3E75-2925-5A4F-5913-B23D1D13C16B}"/>
              </a:ext>
            </a:extLst>
          </p:cNvPr>
          <p:cNvSpPr>
            <a:spLocks noChangeAspect="1" noChangeArrowheads="1"/>
          </p:cNvSpPr>
          <p:nvPr/>
        </p:nvSpPr>
        <p:spPr bwMode="auto">
          <a:xfrm>
            <a:off x="22098000" y="1661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descr="The image appears to be a series of ultrasound or sonogram images showing different anatomical or physiological structures, potentially with annotations or changes in color or shape to indicate different features or conditions. Without the actual image, it's impossible to describe it accurately.&#10;&#10;AI-generated content may be incorrect.">
            <a:extLst>
              <a:ext uri="{FF2B5EF4-FFF2-40B4-BE49-F238E27FC236}">
                <a16:creationId xmlns:a16="http://schemas.microsoft.com/office/drawing/2014/main" id="{F9F69B1B-F234-2FD9-C410-84EC5B0C72FD}"/>
              </a:ext>
            </a:extLst>
          </p:cNvPr>
          <p:cNvPicPr>
            <a:picLocks noChangeAspect="1"/>
          </p:cNvPicPr>
          <p:nvPr/>
        </p:nvPicPr>
        <p:blipFill>
          <a:blip r:embed="rId10"/>
          <a:stretch>
            <a:fillRect/>
          </a:stretch>
        </p:blipFill>
        <p:spPr>
          <a:xfrm>
            <a:off x="3450811" y="26416025"/>
            <a:ext cx="8096250" cy="4705350"/>
          </a:xfrm>
          <a:prstGeom prst="rect">
            <a:avLst/>
          </a:prstGeom>
        </p:spPr>
      </p:pic>
      <p:sp>
        <p:nvSpPr>
          <p:cNvPr id="30" name="TextBox 29">
            <a:extLst>
              <a:ext uri="{FF2B5EF4-FFF2-40B4-BE49-F238E27FC236}">
                <a16:creationId xmlns:a16="http://schemas.microsoft.com/office/drawing/2014/main" id="{FED0C4D5-C7B2-BBA9-34F5-6BF07B6EB352}"/>
              </a:ext>
            </a:extLst>
          </p:cNvPr>
          <p:cNvSpPr txBox="1"/>
          <p:nvPr/>
        </p:nvSpPr>
        <p:spPr>
          <a:xfrm>
            <a:off x="221838" y="31121375"/>
            <a:ext cx="12307426" cy="923330"/>
          </a:xfrm>
          <a:prstGeom prst="rect">
            <a:avLst/>
          </a:prstGeom>
          <a:noFill/>
        </p:spPr>
        <p:txBody>
          <a:bodyPr wrap="square" rtlCol="0">
            <a:spAutoFit/>
          </a:bodyPr>
          <a:lstStyle/>
          <a:p>
            <a:r>
              <a:rPr lang="en-US" sz="1800" i="1" dirty="0"/>
              <a:t>Note</a:t>
            </a:r>
            <a:r>
              <a:rPr lang="en-US" sz="1800" dirty="0"/>
              <a:t>. CEUS images and diagram of the arrangement of the needles. From "</a:t>
            </a:r>
            <a:r>
              <a:rPr lang="en-US" sz="1800" dirty="0">
                <a:hlinkClick r:id="rId11"/>
              </a:rPr>
              <a:t>Role of Sonazoid enhanced ultrasound assistant laparoscopic radiofrequency ablation in treating liver malignancy-A single-center retrospective cohort study</a:t>
            </a:r>
            <a:r>
              <a:rPr lang="en-US" sz="1800" dirty="0"/>
              <a:t>," by J. Y. Xu, Y. Liu, M. Wu, and C. Li, 2023, </a:t>
            </a:r>
            <a:r>
              <a:rPr lang="en-US" sz="1800" i="1" dirty="0"/>
              <a:t>Cancer Medicine</a:t>
            </a:r>
            <a:r>
              <a:rPr lang="en-US" sz="1800" dirty="0"/>
              <a:t>. Copyright 2023 by the authors.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4983</TotalTime>
  <Words>2208</Words>
  <Application>Microsoft Office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Venus Nwoye</cp:lastModifiedBy>
  <cp:revision>65</cp:revision>
  <dcterms:created xsi:type="dcterms:W3CDTF">2012-02-03T19:11:35Z</dcterms:created>
  <dcterms:modified xsi:type="dcterms:W3CDTF">2026-03-15T04:32:30Z</dcterms:modified>
  <cp:category>Research poster templates</cp:category>
</cp:coreProperties>
</file>